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6EAE16-BA6A-C4F3-38F8-845965AFAA96}" name="Michelle DiMaio" initials="MD" userId="S::mdimaio@tetramer.com::f63e4e75-e830-4754-9b84-735f13e69513" providerId="AD"/>
  <p188:author id="{5B2EB5E9-80E9-66A1-F09B-072EE2730BC5}" name="Heather Lange" initials="HL" userId="S::hlange@tetramer.com::2b0bc73f-97a5-4c8a-9a5a-2cdfabe2fa02" providerId="AD"/>
  <p188:author id="{5E7742EB-3E20-D7F4-529F-B92C17BAE366}" name="Jeff DiMaio" initials="JD" userId="S::jdimaio@tetramer.com::00910a80-ebc9-49b1-8abd-f34222a08e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566CF-C366-CA52-5AC4-C4B01BD3B11D}" v="2" dt="2023-05-05T15:10:32.154"/>
    <p1510:client id="{A7FF5C1F-D542-0B4D-521B-9B53835D226B}" v="43" dt="2023-05-04T20:06:08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F8D49A4-32EC-2C45-979D-005D0A99F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771" y="5071596"/>
            <a:ext cx="3510458" cy="7835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8C1F30C-CA73-9941-A2FA-799290FA8230}"/>
              </a:ext>
            </a:extLst>
          </p:cNvPr>
          <p:cNvSpPr/>
          <p:nvPr/>
        </p:nvSpPr>
        <p:spPr>
          <a:xfrm>
            <a:off x="-26894" y="-13447"/>
            <a:ext cx="9171432" cy="4028656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rgbClr val="FF6C37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46B3E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5147"/>
            <a:ext cx="77724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447" y="3292851"/>
            <a:ext cx="9157447" cy="57240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F6C3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1D84D-D76E-D94E-8A42-D2098A88210F}"/>
              </a:ext>
            </a:extLst>
          </p:cNvPr>
          <p:cNvSpPr/>
          <p:nvPr/>
        </p:nvSpPr>
        <p:spPr>
          <a:xfrm>
            <a:off x="-7608" y="3886649"/>
            <a:ext cx="9151608" cy="86166"/>
          </a:xfrm>
          <a:prstGeom prst="rect">
            <a:avLst/>
          </a:prstGeom>
          <a:solidFill>
            <a:srgbClr val="FF6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58C4B7F4-C2B0-E246-93C7-1FF77196526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-12700" y="4259450"/>
            <a:ext cx="9156700" cy="423862"/>
          </a:xfrm>
        </p:spPr>
        <p:txBody>
          <a:bodyPr>
            <a:normAutofit/>
          </a:bodyPr>
          <a:lstStyle>
            <a:lvl1pPr marL="0" indent="0" algn="ctr">
              <a:buNone/>
              <a:defRPr sz="1600" b="1" spc="200" baseline="0">
                <a:solidFill>
                  <a:srgbClr val="0055B8"/>
                </a:solidFill>
              </a:defRPr>
            </a:lvl1pPr>
          </a:lstStyle>
          <a:p>
            <a:pPr lvl="0"/>
            <a:r>
              <a:rPr lang="en-US" dirty="0"/>
              <a:t>PRESENTED BY:</a:t>
            </a:r>
          </a:p>
        </p:txBody>
      </p:sp>
    </p:spTree>
    <p:extLst>
      <p:ext uri="{BB962C8B-B14F-4D97-AF65-F5344CB8AC3E}">
        <p14:creationId xmlns:p14="http://schemas.microsoft.com/office/powerpoint/2010/main" val="206006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31E8740-B3C6-2A49-AE80-379703ED18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76982" t="19058" r="12328" b="19249"/>
          <a:stretch/>
        </p:blipFill>
        <p:spPr>
          <a:xfrm>
            <a:off x="7342221" y="-16848"/>
            <a:ext cx="1801779" cy="6904828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F8EFD7-344E-5E49-BA93-8D0DE7264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977" y="5677174"/>
            <a:ext cx="1475721" cy="9398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667E3D4-49A9-1945-89BA-FF54C6456CCD}"/>
              </a:ext>
            </a:extLst>
          </p:cNvPr>
          <p:cNvSpPr/>
          <p:nvPr/>
        </p:nvSpPr>
        <p:spPr>
          <a:xfrm rot="5400000">
            <a:off x="3831353" y="3374205"/>
            <a:ext cx="6904827" cy="116908"/>
          </a:xfrm>
          <a:prstGeom prst="rect">
            <a:avLst/>
          </a:prstGeom>
          <a:solidFill>
            <a:srgbClr val="FF6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3102" y="6356351"/>
            <a:ext cx="1166967" cy="365125"/>
          </a:xfrm>
        </p:spPr>
        <p:txBody>
          <a:bodyPr/>
          <a:lstStyle>
            <a:lvl1pPr>
              <a:defRPr/>
            </a:lvl1pPr>
          </a:lstStyle>
          <a:p>
            <a:fld id="{F8C8F3C1-0B48-8047-B49B-0C3ADB03234F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29225" y="6356351"/>
            <a:ext cx="1453387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E571F1C-F35E-1F42-8762-21FF4C4E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48" y="149972"/>
            <a:ext cx="6937464" cy="952688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4861805-80D7-914A-8455-3AC52B868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594" y="1196788"/>
            <a:ext cx="6937464" cy="50274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31E8740-B3C6-2A49-AE80-379703ED18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76982" t="19058" r="12328" b="19249"/>
          <a:stretch/>
        </p:blipFill>
        <p:spPr>
          <a:xfrm>
            <a:off x="-16064" y="-16848"/>
            <a:ext cx="1801779" cy="69048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667E3D4-49A9-1945-89BA-FF54C6456CCD}"/>
              </a:ext>
            </a:extLst>
          </p:cNvPr>
          <p:cNvSpPr/>
          <p:nvPr/>
        </p:nvSpPr>
        <p:spPr>
          <a:xfrm rot="5400000">
            <a:off x="-1695217" y="3374204"/>
            <a:ext cx="6904827" cy="116908"/>
          </a:xfrm>
          <a:prstGeom prst="rect">
            <a:avLst/>
          </a:prstGeom>
          <a:solidFill>
            <a:srgbClr val="FF6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15342" y="6356351"/>
            <a:ext cx="1166967" cy="365125"/>
          </a:xfrm>
        </p:spPr>
        <p:txBody>
          <a:bodyPr/>
          <a:lstStyle>
            <a:lvl1pPr>
              <a:defRPr/>
            </a:lvl1pPr>
          </a:lstStyle>
          <a:p>
            <a:fld id="{9B2B89D8-15CE-8F4E-A3BC-9F3298E40CAB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84913" y="6356351"/>
            <a:ext cx="1439939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E571F1C-F35E-1F42-8762-21FF4C4E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388" y="149972"/>
            <a:ext cx="6937464" cy="952688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4861805-80D7-914A-8455-3AC52B868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0834" y="1196788"/>
            <a:ext cx="6937464" cy="50274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91ECEC4-715C-B248-8534-9BB8D9260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19" y="5677174"/>
            <a:ext cx="1475721" cy="93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E5646863-28F1-424B-9FCB-DCC772565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731" y="179711"/>
            <a:ext cx="926096" cy="926096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5BCA065A-77D8-F043-9714-652243479B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21589" t="23531" r="7480" b="11427"/>
          <a:stretch/>
        </p:blipFill>
        <p:spPr>
          <a:xfrm>
            <a:off x="0" y="1304982"/>
            <a:ext cx="9144000" cy="556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95" y="136525"/>
            <a:ext cx="7886700" cy="109488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8595" y="1457186"/>
            <a:ext cx="2057400" cy="4825589"/>
          </a:xfrm>
        </p:spPr>
        <p:txBody>
          <a:bodyPr>
            <a:normAutofit/>
          </a:bodyPr>
          <a:lstStyle>
            <a:lvl1pPr marL="0" indent="0">
              <a:buNone/>
              <a:defRPr sz="3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4590" y="1457187"/>
            <a:ext cx="6591480" cy="47197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8595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925EEE9A-FC4E-714D-AA62-B62F4B39F800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93091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83E288-B29E-0248-92F8-31D2EB83F078}"/>
              </a:ext>
            </a:extLst>
          </p:cNvPr>
          <p:cNvSpPr/>
          <p:nvPr/>
        </p:nvSpPr>
        <p:spPr>
          <a:xfrm>
            <a:off x="1524" y="1231406"/>
            <a:ext cx="9142476" cy="73576"/>
          </a:xfrm>
          <a:prstGeom prst="rect">
            <a:avLst/>
          </a:prstGeom>
          <a:solidFill>
            <a:srgbClr val="FF6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pic>
        <p:nvPicPr>
          <p:cNvPr id="13" name="Picture 12" descr="A picture containing object, clock, sitting, front&#10;&#10;Description automatically generated">
            <a:extLst>
              <a:ext uri="{FF2B5EF4-FFF2-40B4-BE49-F238E27FC236}">
                <a16:creationId xmlns:a16="http://schemas.microsoft.com/office/drawing/2014/main" id="{A7EA08DB-75D3-F443-BF3A-DB010F972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2482" y="6335027"/>
            <a:ext cx="2319036" cy="35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7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aption, No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6B8D33A-C2A3-3B4F-B867-E302112AF4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1589" t="23531" r="7480" b="11427"/>
          <a:stretch/>
        </p:blipFill>
        <p:spPr>
          <a:xfrm>
            <a:off x="0" y="1304982"/>
            <a:ext cx="9144000" cy="55680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A2A1BE8-668A-E141-B831-7BF0F0311DD9}"/>
              </a:ext>
            </a:extLst>
          </p:cNvPr>
          <p:cNvSpPr/>
          <p:nvPr/>
        </p:nvSpPr>
        <p:spPr>
          <a:xfrm>
            <a:off x="1524" y="1231406"/>
            <a:ext cx="9142476" cy="73576"/>
          </a:xfrm>
          <a:prstGeom prst="rect">
            <a:avLst/>
          </a:prstGeom>
          <a:solidFill>
            <a:srgbClr val="FF6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929" y="2249217"/>
            <a:ext cx="8788142" cy="39277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7929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F0462BBA-032A-2B40-875E-9EF7499C2323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8671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B1CBCF-CCE4-DD44-A15E-C474F99BCF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7800" y="1484370"/>
            <a:ext cx="8788400" cy="676218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21AC31-AA5F-A548-8EC7-F4FCCEE9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5" y="136525"/>
            <a:ext cx="7886700" cy="109488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 descr="A picture containing object, clock, sitting, front&#10;&#10;Description automatically generated">
            <a:extLst>
              <a:ext uri="{FF2B5EF4-FFF2-40B4-BE49-F238E27FC236}">
                <a16:creationId xmlns:a16="http://schemas.microsoft.com/office/drawing/2014/main" id="{619CB04D-7C51-0C40-AEF4-330740920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482" y="6335027"/>
            <a:ext cx="2319036" cy="35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0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6B8D33A-C2A3-3B4F-B867-E302112AF4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1589" t="23531" r="7480" b="11427"/>
          <a:stretch/>
        </p:blipFill>
        <p:spPr>
          <a:xfrm>
            <a:off x="0" y="1304982"/>
            <a:ext cx="9144000" cy="55680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A2A1BE8-668A-E141-B831-7BF0F0311DD9}"/>
              </a:ext>
            </a:extLst>
          </p:cNvPr>
          <p:cNvSpPr/>
          <p:nvPr/>
        </p:nvSpPr>
        <p:spPr>
          <a:xfrm>
            <a:off x="1524" y="1231406"/>
            <a:ext cx="9142476" cy="73576"/>
          </a:xfrm>
          <a:prstGeom prst="rect">
            <a:avLst/>
          </a:prstGeom>
          <a:solidFill>
            <a:srgbClr val="FF6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7929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28F75C62-085E-5E4A-B3EB-431DFDA04F61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8671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C0B8B8F-65A8-864E-861C-834700373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29" y="2249217"/>
            <a:ext cx="8788142" cy="39277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6D56C86-B1AF-7F4E-8470-360E6CAD6E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7800" y="1484370"/>
            <a:ext cx="8788400" cy="676218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D7F15C2-AAE2-F84C-877B-4D42E039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5" y="136525"/>
            <a:ext cx="7886700" cy="109488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 descr="A picture containing object, clock, sitting, front&#10;&#10;Description automatically generated">
            <a:extLst>
              <a:ext uri="{FF2B5EF4-FFF2-40B4-BE49-F238E27FC236}">
                <a16:creationId xmlns:a16="http://schemas.microsoft.com/office/drawing/2014/main" id="{26C8CB41-0034-6343-AF0D-87E2B59D0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482" y="6335027"/>
            <a:ext cx="2319036" cy="356365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784FCC27-62A2-2340-A4A6-73FDB15E64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0731" y="179711"/>
            <a:ext cx="926096" cy="92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s and 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5BCA065A-77D8-F043-9714-652243479B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1589" t="23531" r="7480" b="11427"/>
          <a:stretch/>
        </p:blipFill>
        <p:spPr>
          <a:xfrm>
            <a:off x="0" y="1304982"/>
            <a:ext cx="9144000" cy="556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95" y="136525"/>
            <a:ext cx="7886700" cy="109488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594" y="2281461"/>
            <a:ext cx="4235475" cy="394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75" y="2281461"/>
            <a:ext cx="4467196" cy="394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8595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CA3318F3-2D58-EA4A-833A-8E8F02CB26A0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93091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83E288-B29E-0248-92F8-31D2EB83F078}"/>
              </a:ext>
            </a:extLst>
          </p:cNvPr>
          <p:cNvSpPr/>
          <p:nvPr/>
        </p:nvSpPr>
        <p:spPr>
          <a:xfrm>
            <a:off x="1524" y="1231406"/>
            <a:ext cx="9142476" cy="73576"/>
          </a:xfrm>
          <a:prstGeom prst="rect">
            <a:avLst/>
          </a:prstGeom>
          <a:solidFill>
            <a:srgbClr val="FF6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BB9ADAE-047D-2349-946F-D6936548F3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7800" y="1484370"/>
            <a:ext cx="4216269" cy="676218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DCD12D24-CE19-9C4C-82DB-54BD36C1742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87369" y="1484370"/>
            <a:ext cx="4494799" cy="676218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 descr="A picture containing object, clock, sitting, front&#10;&#10;Description automatically generated">
            <a:extLst>
              <a:ext uri="{FF2B5EF4-FFF2-40B4-BE49-F238E27FC236}">
                <a16:creationId xmlns:a16="http://schemas.microsoft.com/office/drawing/2014/main" id="{35EBDD38-912B-DA43-8D07-5C3D551D8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482" y="6335027"/>
            <a:ext cx="2319036" cy="356365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6C4C0F31-BACC-B443-8039-60185DA31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0731" y="179711"/>
            <a:ext cx="926096" cy="92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0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5BCA065A-77D8-F043-9714-652243479B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1589" t="23531" r="7480" b="11427"/>
          <a:stretch/>
        </p:blipFill>
        <p:spPr>
          <a:xfrm>
            <a:off x="0" y="1304982"/>
            <a:ext cx="9144000" cy="5568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95" y="136525"/>
            <a:ext cx="7886700" cy="1094882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594" y="1457187"/>
            <a:ext cx="4254813" cy="47670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57187"/>
            <a:ext cx="4394070" cy="47670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8595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19D4230D-87E2-A94F-B727-0DA0C30B4DF0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93091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83E288-B29E-0248-92F8-31D2EB83F078}"/>
              </a:ext>
            </a:extLst>
          </p:cNvPr>
          <p:cNvSpPr/>
          <p:nvPr/>
        </p:nvSpPr>
        <p:spPr>
          <a:xfrm>
            <a:off x="1524" y="1231406"/>
            <a:ext cx="9142476" cy="73576"/>
          </a:xfrm>
          <a:prstGeom prst="rect">
            <a:avLst/>
          </a:prstGeom>
          <a:solidFill>
            <a:srgbClr val="FF6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pic>
        <p:nvPicPr>
          <p:cNvPr id="12" name="Picture 11" descr="A picture containing object, clock, sitting, front&#10;&#10;Description automatically generated">
            <a:extLst>
              <a:ext uri="{FF2B5EF4-FFF2-40B4-BE49-F238E27FC236}">
                <a16:creationId xmlns:a16="http://schemas.microsoft.com/office/drawing/2014/main" id="{89C80566-1A61-8A47-B1A9-7AC76D9D0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482" y="6335027"/>
            <a:ext cx="2319036" cy="356365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9AC106D7-8057-8047-99B8-DECB3DECF8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0731" y="179711"/>
            <a:ext cx="926096" cy="92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1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0240A7-12D7-034F-9B56-05F681E5314F}"/>
              </a:ext>
            </a:extLst>
          </p:cNvPr>
          <p:cNvSpPr/>
          <p:nvPr/>
        </p:nvSpPr>
        <p:spPr>
          <a:xfrm>
            <a:off x="-13250" y="-15766"/>
            <a:ext cx="9157250" cy="6873765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rgbClr val="FF6C37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46B3E"/>
              </a:highlight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D77AE09-B592-D440-BF65-5C766A834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9768"/>
            <a:ext cx="7772400" cy="1316589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E79EEC1-E085-B443-AC1A-AB75F5E87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38412"/>
            <a:ext cx="9144000" cy="57240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E3653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48968570-2DBD-FB47-A0D3-7F9EAEE513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8595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A8797C42-FC94-9A45-8B39-EDCDDA9873BD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4AED9EAA-4BE3-4A41-A93D-E94DD401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93091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picture containing object, clock, sitting, front&#10;&#10;Description automatically generated">
            <a:extLst>
              <a:ext uri="{FF2B5EF4-FFF2-40B4-BE49-F238E27FC236}">
                <a16:creationId xmlns:a16="http://schemas.microsoft.com/office/drawing/2014/main" id="{3A29F9BA-6F7F-1549-9058-ED7C0428A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482" y="6335027"/>
            <a:ext cx="2319036" cy="35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1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Disclaim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0240A7-12D7-034F-9B56-05F681E5314F}"/>
              </a:ext>
            </a:extLst>
          </p:cNvPr>
          <p:cNvSpPr/>
          <p:nvPr/>
        </p:nvSpPr>
        <p:spPr>
          <a:xfrm>
            <a:off x="-7883" y="-15766"/>
            <a:ext cx="9159766" cy="6873765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rgbClr val="FF6C37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46B3E"/>
              </a:highlight>
            </a:endParaRP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747CB0F-14F6-6A45-9A72-9AD021126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7387" y="6356351"/>
            <a:ext cx="4309226" cy="365125"/>
          </a:xfrm>
        </p:spPr>
        <p:txBody>
          <a:bodyPr/>
          <a:lstStyle>
            <a:lvl1pPr algn="ctr">
              <a:defRPr spc="50" baseline="0"/>
            </a:lvl1pPr>
          </a:lstStyle>
          <a:p>
            <a:r>
              <a:rPr lang="en-US" dirty="0"/>
              <a:t>Tetramer Proprietary Information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260D01E5-CF83-754D-A9AF-66D5F2D3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8595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0D11F6F3-F1C2-EE44-85F7-75E0282C83CD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A1E5D530-589C-5C43-9D3B-87DC58913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93091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2FEDE468-0489-2A4B-9FBD-083A13B2F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809" y="446439"/>
            <a:ext cx="2494383" cy="38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8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7DE9A7C-D7CF-A545-8D1B-F482806702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1589" t="23531" r="7480" b="11427"/>
          <a:stretch/>
        </p:blipFill>
        <p:spPr>
          <a:xfrm>
            <a:off x="0" y="1304982"/>
            <a:ext cx="9144000" cy="556800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89E870C-11F9-C949-ACC0-9EE699062F19}"/>
              </a:ext>
            </a:extLst>
          </p:cNvPr>
          <p:cNvSpPr/>
          <p:nvPr/>
        </p:nvSpPr>
        <p:spPr>
          <a:xfrm>
            <a:off x="762" y="1231406"/>
            <a:ext cx="9142476" cy="73576"/>
          </a:xfrm>
          <a:prstGeom prst="rect">
            <a:avLst/>
          </a:prstGeom>
          <a:solidFill>
            <a:srgbClr val="FF6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932B62E-847F-8147-BF59-AE7076E4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822"/>
            <a:ext cx="9144000" cy="1016944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55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D9E5ED7-C57F-3C4C-9C16-748E08D0F6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49500" y="1466850"/>
            <a:ext cx="4445000" cy="4713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3769B307-1AB9-9C41-8956-D37E43EC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8595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6CC5E324-B8EB-4342-89A6-ADC7B7881D65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1A004491-7581-1241-9F22-E0E533D6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93091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picture containing object, clock, sitting, front&#10;&#10;Description automatically generated">
            <a:extLst>
              <a:ext uri="{FF2B5EF4-FFF2-40B4-BE49-F238E27FC236}">
                <a16:creationId xmlns:a16="http://schemas.microsoft.com/office/drawing/2014/main" id="{CAEDB07C-A4FB-F943-B182-01AF7EB68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482" y="6335027"/>
            <a:ext cx="2319036" cy="35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3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726BDE0D-1729-9A4A-8658-332A021E1988}" type="datetime1">
              <a:rPr lang="en-US" smtClean="0"/>
              <a:pPr/>
              <a:t>5/5/2023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Tetramer Proprietary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4B008773-09AB-0C4F-A67B-2689978E7C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0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4" r:id="rId5"/>
    <p:sldLayoutId id="2147483674" r:id="rId6"/>
    <p:sldLayoutId id="2147483663" r:id="rId7"/>
    <p:sldLayoutId id="2147483675" r:id="rId8"/>
    <p:sldLayoutId id="2147483666" r:id="rId9"/>
    <p:sldLayoutId id="2147483667" r:id="rId10"/>
    <p:sldLayoutId id="214748367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E7042E-0AEB-35BE-0489-597BCD563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56" y="1380902"/>
            <a:ext cx="4384402" cy="24569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u="sng" dirty="0"/>
              <a:t>Technology Title</a:t>
            </a:r>
          </a:p>
          <a:p>
            <a:pPr marL="0" indent="0">
              <a:buNone/>
            </a:pPr>
            <a:r>
              <a:rPr lang="en-US" sz="1600" dirty="0"/>
              <a:t>Graphic depiction of the proposer's technology solution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3708D1B-1556-F5ED-440A-507C7C8E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5" y="136525"/>
            <a:ext cx="8807476" cy="1094882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BAA Topic Number/Project Call, Title and Phase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2597CB-0314-1A55-8895-D9F401F3FF0E}"/>
              </a:ext>
            </a:extLst>
          </p:cNvPr>
          <p:cNvCxnSpPr>
            <a:cxnSpLocks/>
          </p:cNvCxnSpPr>
          <p:nvPr/>
        </p:nvCxnSpPr>
        <p:spPr>
          <a:xfrm>
            <a:off x="4562333" y="1347934"/>
            <a:ext cx="9667" cy="4872392"/>
          </a:xfrm>
          <a:prstGeom prst="line">
            <a:avLst/>
          </a:prstGeom>
          <a:ln>
            <a:solidFill>
              <a:srgbClr val="FF6C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17406E-D3D3-DA0B-B7E7-762AD3314DC2}"/>
              </a:ext>
            </a:extLst>
          </p:cNvPr>
          <p:cNvCxnSpPr>
            <a:cxnSpLocks/>
          </p:cNvCxnSpPr>
          <p:nvPr/>
        </p:nvCxnSpPr>
        <p:spPr>
          <a:xfrm flipH="1">
            <a:off x="84224" y="3954378"/>
            <a:ext cx="8966071" cy="0"/>
          </a:xfrm>
          <a:prstGeom prst="line">
            <a:avLst/>
          </a:prstGeom>
          <a:ln>
            <a:solidFill>
              <a:srgbClr val="FF6C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86A77E0D-6954-9DA6-7C02-38B76530C52F}"/>
              </a:ext>
            </a:extLst>
          </p:cNvPr>
          <p:cNvSpPr txBox="1">
            <a:spLocks/>
          </p:cNvSpPr>
          <p:nvPr/>
        </p:nvSpPr>
        <p:spPr>
          <a:xfrm>
            <a:off x="4675374" y="1380901"/>
            <a:ext cx="4384402" cy="24569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u="sng" dirty="0"/>
              <a:t>Proposed Activities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Define the main objectives, tasks, deliverables, and Tetramer’s involvement.</a:t>
            </a:r>
          </a:p>
          <a:p>
            <a:pPr marL="0" indent="0">
              <a:buNone/>
            </a:pPr>
            <a:r>
              <a:rPr lang="en-US" sz="1600" dirty="0">
                <a:latin typeface="Arial"/>
                <a:ea typeface="Open Sans"/>
                <a:cs typeface="Arial"/>
              </a:rPr>
              <a:t>List whether existing IP needs to be licensed.</a:t>
            </a:r>
            <a:endParaRPr lang="en-US" sz="1600" dirty="0"/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545D7899-ECFA-B245-02DE-ECF8582D4288}"/>
              </a:ext>
            </a:extLst>
          </p:cNvPr>
          <p:cNvSpPr txBox="1">
            <a:spLocks/>
          </p:cNvSpPr>
          <p:nvPr/>
        </p:nvSpPr>
        <p:spPr>
          <a:xfrm>
            <a:off x="4675374" y="4034818"/>
            <a:ext cx="4384402" cy="2456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u="sng" dirty="0"/>
              <a:t>Operational and Performance Capabilities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Describe any enhanced operational or performance capabilities your technology will provide such as:</a:t>
            </a:r>
          </a:p>
          <a:p>
            <a:r>
              <a:rPr lang="en-US" sz="1600" dirty="0"/>
              <a:t>Performance</a:t>
            </a:r>
          </a:p>
          <a:p>
            <a:r>
              <a:rPr lang="en-US" sz="1600" dirty="0"/>
              <a:t>Capability</a:t>
            </a:r>
          </a:p>
          <a:p>
            <a:r>
              <a:rPr lang="en-US" sz="1600" dirty="0"/>
              <a:t>Operational use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CD392445-C853-9D1F-9333-18350D98A316}"/>
              </a:ext>
            </a:extLst>
          </p:cNvPr>
          <p:cNvSpPr txBox="1">
            <a:spLocks/>
          </p:cNvSpPr>
          <p:nvPr/>
        </p:nvSpPr>
        <p:spPr>
          <a:xfrm>
            <a:off x="91256" y="4034817"/>
            <a:ext cx="4384402" cy="24569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u="sng" dirty="0"/>
              <a:t>Technical Approach</a:t>
            </a:r>
          </a:p>
          <a:p>
            <a:pPr marL="0" indent="0">
              <a:buNone/>
            </a:pPr>
            <a:r>
              <a:rPr lang="en-US" sz="1600" dirty="0">
                <a:latin typeface="Arial"/>
                <a:ea typeface="Open Sans"/>
                <a:cs typeface="Arial"/>
              </a:rPr>
              <a:t>List the drawbacks of current technologies and describe how your proposed approach solves these problems. Additionally, please include any actions done to date, and any related on-going efforts. Define the Current TRL.</a:t>
            </a:r>
            <a:endParaRPr lang="en-US" sz="1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E14D12-D0DD-A75A-61CA-72B185275BE5}"/>
              </a:ext>
            </a:extLst>
          </p:cNvPr>
          <p:cNvSpPr/>
          <p:nvPr/>
        </p:nvSpPr>
        <p:spPr>
          <a:xfrm>
            <a:off x="5811253" y="6220326"/>
            <a:ext cx="3332747" cy="637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chemeClr val="tx1"/>
                </a:solidFill>
              </a:rPr>
              <a:t>Company:</a:t>
            </a:r>
          </a:p>
          <a:p>
            <a:r>
              <a:rPr lang="en-US" sz="1050" dirty="0">
                <a:solidFill>
                  <a:schemeClr val="tx1"/>
                </a:solidFill>
              </a:rPr>
              <a:t>Company Lead/POC:</a:t>
            </a:r>
          </a:p>
          <a:p>
            <a:r>
              <a:rPr lang="en-US" sz="1050" dirty="0">
                <a:solidFill>
                  <a:schemeClr val="tx1"/>
                </a:solidFill>
              </a:rPr>
              <a:t>Email:</a:t>
            </a:r>
          </a:p>
          <a:p>
            <a:r>
              <a:rPr lang="en-US" sz="1050" dirty="0">
                <a:solidFill>
                  <a:schemeClr val="tx1"/>
                </a:solidFill>
              </a:rPr>
              <a:t>Phone:</a:t>
            </a:r>
          </a:p>
        </p:txBody>
      </p:sp>
    </p:spTree>
    <p:extLst>
      <p:ext uri="{BB962C8B-B14F-4D97-AF65-F5344CB8AC3E}">
        <p14:creationId xmlns:p14="http://schemas.microsoft.com/office/powerpoint/2010/main" val="131044642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ScreenTetramer2020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ScreenTetramer2020" id="{6F430923-4C4E-4783-B391-EC8ECE76353E}" vid="{719F1891-C608-4550-BF9C-6DB5C66D0EE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2688AC23EA7C41BD2A4B2573191F5A" ma:contentTypeVersion="11" ma:contentTypeDescription="Create a new document." ma:contentTypeScope="" ma:versionID="946b68670f016e3b6ee5d931343b9e1e">
  <xsd:schema xmlns:xsd="http://www.w3.org/2001/XMLSchema" xmlns:xs="http://www.w3.org/2001/XMLSchema" xmlns:p="http://schemas.microsoft.com/office/2006/metadata/properties" xmlns:ns2="21c25fa7-bb87-4102-b47c-67154b7775e9" xmlns:ns3="2dc7a541-ef3c-4e7c-8597-abdb6bf32300" targetNamespace="http://schemas.microsoft.com/office/2006/metadata/properties" ma:root="true" ma:fieldsID="043bdd1dc32f6460d231e38a4f094eb5" ns2:_="" ns3:_="">
    <xsd:import namespace="21c25fa7-bb87-4102-b47c-67154b7775e9"/>
    <xsd:import namespace="2dc7a541-ef3c-4e7c-8597-abdb6bf323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25fa7-bb87-4102-b47c-67154b7775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7a541-ef3c-4e7c-8597-abdb6bf32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00CD8C-9F20-4955-A7B4-E883E1475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c25fa7-bb87-4102-b47c-67154b7775e9"/>
    <ds:schemaRef ds:uri="2dc7a541-ef3c-4e7c-8597-abdb6bf323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8AAC9F-CD71-4068-90F2-D1E56974ED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59F3B-F489-45F7-88BC-948EA6D766D4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2dc7a541-ef3c-4e7c-8597-abdb6bf32300"/>
    <ds:schemaRef ds:uri="http://schemas.openxmlformats.org/package/2006/metadata/core-properties"/>
    <ds:schemaRef ds:uri="21c25fa7-bb87-4102-b47c-67154b7775e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StandardScreenTetramer2020</Template>
  <TotalTime>29</TotalTime>
  <Words>115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StandardScreenTetramer2020</vt:lpstr>
      <vt:lpstr>BAA Topic Number/Project Call, Title and Phase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BAA Topic Number/Project Call, Title and Phase</dc:title>
  <dc:creator>Heather Lange</dc:creator>
  <cp:lastModifiedBy>Jeff DiMaio</cp:lastModifiedBy>
  <cp:revision>15</cp:revision>
  <dcterms:created xsi:type="dcterms:W3CDTF">2023-04-28T12:44:24Z</dcterms:created>
  <dcterms:modified xsi:type="dcterms:W3CDTF">2023-05-05T15:46:52Z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0x0101005B2688AC23EA7C41BD2A4B2573191F5A</vt:lpwstr>
  </property>
</Properties>
</file>